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1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VI TEJ" initials="RT" lastIdx="1" clrIdx="0">
    <p:extLst>
      <p:ext uri="{19B8F6BF-5375-455C-9EA6-DF929625EA0E}">
        <p15:presenceInfo xmlns:p15="http://schemas.microsoft.com/office/powerpoint/2012/main" userId="f758d6616900c0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FAD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03" autoAdjust="0"/>
    <p:restoredTop sz="94660"/>
  </p:normalViewPr>
  <p:slideViewPr>
    <p:cSldViewPr snapToGrid="0">
      <p:cViewPr varScale="1">
        <p:scale>
          <a:sx n="95" d="100"/>
          <a:sy n="95" d="100"/>
        </p:scale>
        <p:origin x="1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4554-BBCE-9853-F4C9-A6B582586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5B722-12F1-05F6-8BAD-5847122A4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7D5C-5777-56A6-A486-D2D70AAF3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FD576-D513-E8DF-C115-32C4DB3B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31221-9FFF-A268-3453-EFF23CF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33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C0DA-57F2-A562-3051-007E8EE9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EA256-E4BC-3819-4075-7949A9B53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CA6EA-D9FB-EB63-DC95-186B2210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722F-CA90-B43E-0EA3-5214C59F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CA7A0-260B-0EA6-973F-B98D45901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07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9D4D4-8117-E184-039C-314BC35357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6AB1C-8AC4-175A-5DF2-0D10BC106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90703-691F-73F3-02A3-31A6F0A2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5B23A-6311-A338-E3AF-32723514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9E658-B4E6-E436-E65D-A89808A7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76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9D4B-B768-DBE5-5F7C-93E507E5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3C96D-F1E2-55EA-C27C-EC281A182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B02E9-4D7A-D5A3-EDE8-4F3E8383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12C74-02DD-B03C-36E7-828BD6A2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DA1F-FB15-C037-1414-795D5A2E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21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54AB-4C8D-91D1-06E6-0D9AE517B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6D52-D040-0811-3284-95EFE4E20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8A31-6024-5F0F-0E8B-B8D2FC1FE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5AE35-B046-154B-23BB-2BDC5815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2110-C6DA-1F3F-CCAD-EA945A78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00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027D-886D-9883-2AB6-AE483266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B82C4-9E6A-A460-8980-F109D2A54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D3B4C-737C-D18E-928A-D9DF4A216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E3FF2-F9C6-3C50-0347-47051013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B9ACA-ADEB-186E-D0FD-609DE6DA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3D9A2-DE52-4EC2-AD12-229CEE0B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47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A441-79CF-1D4C-7671-FFCFE447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52FE3-E239-F7B4-4BA2-F1C38FFC8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0D829-6751-0AB9-868C-07DBF0F62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C45DF-3DD1-8C0F-6956-5B5A47EFF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40C18-2AE9-A88F-7B1F-7430C32482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F1D41C-4A96-B733-F9DE-0E6AF9458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3FE39-97BD-F698-E780-3D9B9F0A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F3CB0-24AC-8396-ABD6-E690B6FA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705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44B3F-9098-C194-006A-C748FB22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F4F2E-F6CC-C7E3-1E7C-1CD03B0C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09959-BED2-BC3D-7514-A0A49A4E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EE405-54A5-80A5-4563-E5771C11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98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67D046-3014-DEAA-5B61-6948F3703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EEB6F-A685-8073-2648-A219C2C2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6A047-2B7B-47DE-8F0F-A67CDFA1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92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6316-C44F-8839-9F8A-67F6B701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B3565-7EAD-2688-A9B2-92E4E829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CC0B1-63ED-7FF0-CE98-780CF0A3C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AF721-7511-14A1-85C4-5211D0CA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3E160-F1CF-8A2A-900E-60E28A44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3FB15-FD05-0493-F6BA-D06E77CF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70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1907-1CD9-94D0-82F6-7AD78121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1CC17-D808-5AD4-6116-E374CA1EF8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19D74-5DD7-5661-B4F1-95C89310B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63F25-EC9B-8085-78D9-AEF7C2170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FB4E1-7222-44C8-FE42-4B522B08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3B9D1-7E47-09A1-F272-8CD85BF68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01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DAF703-C797-96E0-E6DE-ECD24882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129A4-787F-18A5-35B3-2C5CD2430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8F36C-B8B7-F00C-21B8-BD4C801864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5E21B-662F-437F-B01C-354C416383EC}" type="datetimeFigureOut">
              <a:rPr lang="en-IN" smtClean="0"/>
              <a:t>22-04-2023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C1076-DD7E-C91C-8768-5017A3303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D1680-86E3-CA86-CD9D-6BC960CC2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4784F-40FD-4958-B52D-26A7494E0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75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intillation_count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ritannica.com/science/Berriasian-Stage" TargetMode="External"/><Relationship Id="rId4" Type="http://schemas.openxmlformats.org/officeDocument/2006/relationships/hyperlink" Target="https://wanda.fiu.edu/boeglinw/courses/Modern_lab_manual3/scintillator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D00B-6E20-911C-2CDF-45E897D712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B10D8-396E-E8D2-B115-E4BE9AE7E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88467"/>
            <a:ext cx="5529943" cy="257629"/>
          </a:xfrm>
        </p:spPr>
        <p:txBody>
          <a:bodyPr>
            <a:normAutofit fontScale="55000" lnSpcReduction="20000"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3282F-169B-CA8B-BB4E-7F9D58867EF4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B6DC0A-4188-9F57-BF51-AF0069C9AA92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8062D5-4971-36AF-114B-560199F3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3297" cy="6845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7204E5-CF1D-E2F7-4A40-CFA45896B7E6}"/>
              </a:ext>
            </a:extLst>
          </p:cNvPr>
          <p:cNvSpPr txBox="1"/>
          <p:nvPr/>
        </p:nvSpPr>
        <p:spPr>
          <a:xfrm>
            <a:off x="1891048" y="3059668"/>
            <a:ext cx="480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Course Instructor</a:t>
            </a:r>
            <a:r>
              <a:rPr lang="en-IN" dirty="0"/>
              <a:t>: </a:t>
            </a:r>
            <a:r>
              <a:rPr lang="en-IN" b="1" dirty="0">
                <a:solidFill>
                  <a:srgbClr val="009999"/>
                </a:solidFill>
              </a:rPr>
              <a:t>Dr. Partha Pratim Mandal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425E38-BC46-E683-06DA-EA9B2FB9B997}"/>
              </a:ext>
            </a:extLst>
          </p:cNvPr>
          <p:cNvSpPr txBox="1"/>
          <p:nvPr/>
        </p:nvSpPr>
        <p:spPr>
          <a:xfrm>
            <a:off x="5312229" y="3567947"/>
            <a:ext cx="3897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/>
              <a:t>Group Members</a:t>
            </a:r>
          </a:p>
          <a:p>
            <a:pPr algn="ctr"/>
            <a:r>
              <a:rPr lang="en-IN" dirty="0"/>
              <a:t>Vanisha Vashishtha(22MC0109)</a:t>
            </a:r>
          </a:p>
          <a:p>
            <a:pPr algn="ctr"/>
            <a:r>
              <a:rPr lang="en-IN" dirty="0"/>
              <a:t>Susovan Das(22MC0101)</a:t>
            </a:r>
          </a:p>
          <a:p>
            <a:pPr algn="ctr"/>
            <a:r>
              <a:rPr lang="en-IN" dirty="0"/>
              <a:t>Ravi Tej(22MC0070)</a:t>
            </a:r>
          </a:p>
          <a:p>
            <a:pPr algn="ctr"/>
            <a:r>
              <a:rPr lang="en-IN" dirty="0"/>
              <a:t>Lavudya Rajender(19JE0476)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94AF7-2623-A7C8-C24B-33DFA86BDA11}"/>
              </a:ext>
            </a:extLst>
          </p:cNvPr>
          <p:cNvSpPr txBox="1"/>
          <p:nvPr/>
        </p:nvSpPr>
        <p:spPr>
          <a:xfrm>
            <a:off x="5727195" y="1918517"/>
            <a:ext cx="281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/>
              <a:t>[GPC-510]</a:t>
            </a:r>
          </a:p>
        </p:txBody>
      </p:sp>
    </p:spTree>
    <p:extLst>
      <p:ext uri="{BB962C8B-B14F-4D97-AF65-F5344CB8AC3E}">
        <p14:creationId xmlns:p14="http://schemas.microsoft.com/office/powerpoint/2010/main" val="65678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624E-1D86-1D3F-BAAD-578858B97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1EF05-0487-A9E1-71D7-1C18FAB12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5" y="521810"/>
            <a:ext cx="12192000" cy="68072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6CD5EC-13B5-3F0A-9AF4-AC7C4AAEC14D}"/>
              </a:ext>
            </a:extLst>
          </p:cNvPr>
          <p:cNvSpPr/>
          <p:nvPr/>
        </p:nvSpPr>
        <p:spPr>
          <a:xfrm>
            <a:off x="6723" y="21121"/>
            <a:ext cx="10122941" cy="16494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CALCULATION OF TOTAL POROSITY &amp; IDENTIFYING HIGHEST POROSITY ZONE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FCE84-A446-8732-AE0B-C9AD3764FBD6}"/>
              </a:ext>
            </a:extLst>
          </p:cNvPr>
          <p:cNvSpPr txBox="1"/>
          <p:nvPr/>
        </p:nvSpPr>
        <p:spPr>
          <a:xfrm>
            <a:off x="65315" y="1407887"/>
            <a:ext cx="1195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we computed Total Porosity using the formula below: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FB8D87-1623-A0ED-AEB8-3837BD31B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950" y="2190979"/>
            <a:ext cx="1911448" cy="6159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D2073B-F88C-3088-F006-964094750CAF}"/>
              </a:ext>
            </a:extLst>
          </p:cNvPr>
          <p:cNvSpPr txBox="1"/>
          <p:nvPr/>
        </p:nvSpPr>
        <p:spPr>
          <a:xfrm>
            <a:off x="7532914" y="1847242"/>
            <a:ext cx="242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Porosity Zone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5B381E-9A5A-AFEF-2752-15A5FF3B4117}"/>
              </a:ext>
            </a:extLst>
          </p:cNvPr>
          <p:cNvSpPr/>
          <p:nvPr/>
        </p:nvSpPr>
        <p:spPr>
          <a:xfrm>
            <a:off x="7422356" y="1777219"/>
            <a:ext cx="2357438" cy="5587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6406E2-A9CB-6C16-8823-DC2345F06F4C}"/>
              </a:ext>
            </a:extLst>
          </p:cNvPr>
          <p:cNvSpPr/>
          <p:nvPr/>
        </p:nvSpPr>
        <p:spPr>
          <a:xfrm>
            <a:off x="5650703" y="2422537"/>
            <a:ext cx="3736181" cy="21216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2A1FB-6E63-1F73-AD86-75A32E884A57}"/>
              </a:ext>
            </a:extLst>
          </p:cNvPr>
          <p:cNvSpPr txBox="1"/>
          <p:nvPr/>
        </p:nvSpPr>
        <p:spPr>
          <a:xfrm flipH="1">
            <a:off x="5870420" y="2932092"/>
            <a:ext cx="3501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of total porosity with depth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326FBEE-0DAC-D61A-CBE0-F53FC0B0973B}"/>
              </a:ext>
            </a:extLst>
          </p:cNvPr>
          <p:cNvSpPr/>
          <p:nvPr/>
        </p:nvSpPr>
        <p:spPr>
          <a:xfrm>
            <a:off x="9436513" y="3340508"/>
            <a:ext cx="621506" cy="28575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0FB906-EA0C-E7DC-6CAA-C45CFA9CD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1" r="1594"/>
          <a:stretch/>
        </p:blipFill>
        <p:spPr bwMode="auto">
          <a:xfrm>
            <a:off x="10159239" y="21121"/>
            <a:ext cx="2112944" cy="630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CE5BBC2-852A-5436-826C-47CE9CF703D4}"/>
              </a:ext>
            </a:extLst>
          </p:cNvPr>
          <p:cNvSpPr/>
          <p:nvPr/>
        </p:nvSpPr>
        <p:spPr>
          <a:xfrm>
            <a:off x="11079204" y="463924"/>
            <a:ext cx="1112796" cy="4235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205C53-0889-0BF9-4376-817BA269F942}"/>
              </a:ext>
            </a:extLst>
          </p:cNvPr>
          <p:cNvCxnSpPr/>
          <p:nvPr/>
        </p:nvCxnSpPr>
        <p:spPr>
          <a:xfrm flipV="1">
            <a:off x="9779794" y="887506"/>
            <a:ext cx="1603581" cy="124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C851A3-272A-9AC6-6585-0C3A1B59059B}"/>
              </a:ext>
            </a:extLst>
          </p:cNvPr>
          <p:cNvSpPr txBox="1"/>
          <p:nvPr/>
        </p:nvSpPr>
        <p:spPr>
          <a:xfrm>
            <a:off x="270127" y="3155841"/>
            <a:ext cx="3656413" cy="367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Volume of Shale(Vsh) Calculation: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96DCBB-3FE3-C885-F01F-75F44DCDD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28" y="3560834"/>
            <a:ext cx="2629035" cy="153042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45621F-C765-C3BA-567A-856F502A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579" y="4201916"/>
            <a:ext cx="2948708" cy="216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6DA753-7285-8ACC-56C7-3B200598A83C}"/>
              </a:ext>
            </a:extLst>
          </p:cNvPr>
          <p:cNvSpPr/>
          <p:nvPr/>
        </p:nvSpPr>
        <p:spPr>
          <a:xfrm>
            <a:off x="6344061" y="4762303"/>
            <a:ext cx="3505910" cy="11544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  <a:p>
            <a:pPr algn="ctr"/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The maximum GR value= 170.7985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The minimum GR value= 15.3999</a:t>
            </a:r>
          </a:p>
          <a:p>
            <a:pPr algn="ctr"/>
            <a:endParaRPr lang="en-IN" b="1" dirty="0">
              <a:solidFill>
                <a:schemeClr val="tx1"/>
              </a:solidFill>
            </a:endParaRPr>
          </a:p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9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09FD-217E-706D-230D-4E6B2A43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F8B54-DF52-A8DA-A2FA-14EBE8C9F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064" y="35410"/>
            <a:ext cx="12300064" cy="722600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0E631D-8CB9-8162-D081-73D62FF77E9B}"/>
              </a:ext>
            </a:extLst>
          </p:cNvPr>
          <p:cNvSpPr/>
          <p:nvPr/>
        </p:nvSpPr>
        <p:spPr>
          <a:xfrm>
            <a:off x="-108064" y="35410"/>
            <a:ext cx="12300064" cy="12990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COLOUR CODED COMPRESSIONAL VELOCITY </a:t>
            </a:r>
            <a:r>
              <a:rPr lang="en-I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DEPTH PROFILE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CAB0BDB-0C0F-0907-78A6-93CBCDF21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064" y="1415122"/>
            <a:ext cx="2678033" cy="4952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7DE6F25-FB33-F31E-D140-2452D98FC69A}"/>
              </a:ext>
            </a:extLst>
          </p:cNvPr>
          <p:cNvSpPr/>
          <p:nvPr/>
        </p:nvSpPr>
        <p:spPr>
          <a:xfrm>
            <a:off x="4557712" y="2602842"/>
            <a:ext cx="5179219" cy="30861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030C3-F985-A9EA-CCCF-7AB42A388EB3}"/>
              </a:ext>
            </a:extLst>
          </p:cNvPr>
          <p:cNvSpPr txBox="1"/>
          <p:nvPr/>
        </p:nvSpPr>
        <p:spPr>
          <a:xfrm>
            <a:off x="5489971" y="3021806"/>
            <a:ext cx="31825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Colour Coded Velocity Depth Profile with Volume of Shale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ED13C2F-2054-C3A2-623D-652B11A36849}"/>
              </a:ext>
            </a:extLst>
          </p:cNvPr>
          <p:cNvSpPr/>
          <p:nvPr/>
        </p:nvSpPr>
        <p:spPr>
          <a:xfrm>
            <a:off x="2671762" y="3893344"/>
            <a:ext cx="1857374" cy="528637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D8D76B-FDAC-6DD4-4795-252382C1F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46" y="1549204"/>
            <a:ext cx="4413743" cy="69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23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1545-43B6-7B5E-F48B-512B12DB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84502B-84EF-74A1-FEB2-3283F0A54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576"/>
            <a:ext cx="12192000" cy="72630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F1B62C-7B4D-88C3-461E-B917510E6BB6}"/>
              </a:ext>
            </a:extLst>
          </p:cNvPr>
          <p:cNvSpPr/>
          <p:nvPr/>
        </p:nvSpPr>
        <p:spPr>
          <a:xfrm>
            <a:off x="59984" y="57846"/>
            <a:ext cx="12132016" cy="10565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COLOUR CODED SHEAR VELOCITY </a:t>
            </a:r>
            <a:r>
              <a:rPr lang="en-IN" sz="20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IN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DEPTH PROFILE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182CF3-50B4-FD7F-1BD7-3494FD1FA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9" y="1200848"/>
            <a:ext cx="2777261" cy="510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A0BCE2C-AB48-7805-10B2-903CD0F9BE3B}"/>
              </a:ext>
            </a:extLst>
          </p:cNvPr>
          <p:cNvSpPr/>
          <p:nvPr/>
        </p:nvSpPr>
        <p:spPr>
          <a:xfrm>
            <a:off x="5143502" y="2602842"/>
            <a:ext cx="5179219" cy="30861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Colour Coded Velocity Depth Profile with Volume of Shale</a:t>
            </a:r>
          </a:p>
          <a:p>
            <a:pPr algn="ctr"/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A4E0783-950D-C6F4-35D2-FDE79EF1EA63}"/>
              </a:ext>
            </a:extLst>
          </p:cNvPr>
          <p:cNvSpPr/>
          <p:nvPr/>
        </p:nvSpPr>
        <p:spPr>
          <a:xfrm>
            <a:off x="3236124" y="3893344"/>
            <a:ext cx="1857374" cy="528637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B30A4-E74B-D200-63BA-F50033A74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906" y="1404587"/>
            <a:ext cx="4344384" cy="686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54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703D-6353-24B2-189C-DB7A5DF7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E38BD-56B1-CE82-7E42-2FAD538B1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5346298-0DD1-6EAC-8E3A-358181D9F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08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0A472-9FFA-AC6E-BC44-4113DAA20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35" y="2188883"/>
            <a:ext cx="3753043" cy="2044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3B1974-BCB4-2402-834B-513FC2DF55A7}"/>
              </a:ext>
            </a:extLst>
          </p:cNvPr>
          <p:cNvSpPr/>
          <p:nvPr/>
        </p:nvSpPr>
        <p:spPr>
          <a:xfrm>
            <a:off x="0" y="35410"/>
            <a:ext cx="10351294" cy="1190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CALCULATION OF WATER SATURATION: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47467-07CE-FA00-4EED-03C8581FF2E5}"/>
              </a:ext>
            </a:extLst>
          </p:cNvPr>
          <p:cNvSpPr txBox="1"/>
          <p:nvPr/>
        </p:nvSpPr>
        <p:spPr>
          <a:xfrm>
            <a:off x="122097" y="1360520"/>
            <a:ext cx="4341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Archie’s Formula(1942):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38685-DAD1-3210-FF82-607F1E17DC31}"/>
              </a:ext>
            </a:extLst>
          </p:cNvPr>
          <p:cNvSpPr/>
          <p:nvPr/>
        </p:nvSpPr>
        <p:spPr>
          <a:xfrm>
            <a:off x="4463143" y="2188883"/>
            <a:ext cx="2786743" cy="13671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8FF10-DA78-8D16-A970-C46A97A1CAB2}"/>
              </a:ext>
            </a:extLst>
          </p:cNvPr>
          <p:cNvSpPr txBox="1"/>
          <p:nvPr/>
        </p:nvSpPr>
        <p:spPr>
          <a:xfrm>
            <a:off x="4587067" y="2280692"/>
            <a:ext cx="3602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Here, we used</a:t>
            </a:r>
          </a:p>
          <a:p>
            <a:r>
              <a:rPr lang="en-IN" sz="1600" b="1" dirty="0"/>
              <a:t>Tortuosity Factor=1</a:t>
            </a:r>
          </a:p>
          <a:p>
            <a:r>
              <a:rPr lang="en-IN" sz="1600" b="1" dirty="0"/>
              <a:t>Cementation exponent=1.8</a:t>
            </a:r>
          </a:p>
          <a:p>
            <a:r>
              <a:rPr lang="en-IN" sz="1600" b="1" dirty="0"/>
              <a:t>Saturation Exponent=2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F9F2793-E069-BF79-9F15-46FC2507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337" y="85416"/>
            <a:ext cx="1160642" cy="5961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636370B-E731-A07C-4A52-E4EFF0A1ED61}"/>
              </a:ext>
            </a:extLst>
          </p:cNvPr>
          <p:cNvSpPr/>
          <p:nvPr/>
        </p:nvSpPr>
        <p:spPr>
          <a:xfrm>
            <a:off x="4795871" y="4182923"/>
            <a:ext cx="3995057" cy="13671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58FBD-0611-6DCD-19F2-AF269C420D70}"/>
              </a:ext>
            </a:extLst>
          </p:cNvPr>
          <p:cNvSpPr txBox="1"/>
          <p:nvPr/>
        </p:nvSpPr>
        <p:spPr>
          <a:xfrm>
            <a:off x="5042426" y="4511478"/>
            <a:ext cx="341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Water Saturation variation with depth from Archie’s Equation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A0B46B5-57EE-B178-620E-34586AF22C35}"/>
              </a:ext>
            </a:extLst>
          </p:cNvPr>
          <p:cNvSpPr/>
          <p:nvPr/>
        </p:nvSpPr>
        <p:spPr>
          <a:xfrm>
            <a:off x="8889884" y="4673059"/>
            <a:ext cx="1178808" cy="32316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76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0F30-B909-6C80-EF69-0FAFCB5B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048B1-16FC-935A-6C5B-5A442E15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5A2B4F2-8DB7-C9B2-7E97-F862ABB3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448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599E8E-7A82-2922-2402-73E5F06334EE}"/>
              </a:ext>
            </a:extLst>
          </p:cNvPr>
          <p:cNvSpPr/>
          <p:nvPr/>
        </p:nvSpPr>
        <p:spPr>
          <a:xfrm>
            <a:off x="-1" y="35410"/>
            <a:ext cx="12191999" cy="8789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GENERATION OF RESERVOIR FLAG: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C0F6473-997B-78C3-83B9-372BB619D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2" y="985529"/>
            <a:ext cx="3937218" cy="5572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8BA7A2B-0EE4-4221-8288-4D8379EAA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1" r="72258"/>
          <a:stretch/>
        </p:blipFill>
        <p:spPr bwMode="auto">
          <a:xfrm>
            <a:off x="9186936" y="985528"/>
            <a:ext cx="1206790" cy="5572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404E9A-7CA9-A386-C7B5-586958E3B7D2}"/>
              </a:ext>
            </a:extLst>
          </p:cNvPr>
          <p:cNvSpPr/>
          <p:nvPr/>
        </p:nvSpPr>
        <p:spPr>
          <a:xfrm>
            <a:off x="5129213" y="2493169"/>
            <a:ext cx="3097649" cy="20073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Reservoir Zones</a:t>
            </a:r>
          </a:p>
          <a:p>
            <a:pPr algn="ctr"/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BC30504-4A19-7128-1205-3B398233B239}"/>
              </a:ext>
            </a:extLst>
          </p:cNvPr>
          <p:cNvSpPr/>
          <p:nvPr/>
        </p:nvSpPr>
        <p:spPr>
          <a:xfrm>
            <a:off x="8285202" y="3243263"/>
            <a:ext cx="721519" cy="4000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78945DCF-2977-2DBB-AE46-1EEDC12A3C1D}"/>
              </a:ext>
            </a:extLst>
          </p:cNvPr>
          <p:cNvSpPr/>
          <p:nvPr/>
        </p:nvSpPr>
        <p:spPr>
          <a:xfrm>
            <a:off x="4387696" y="3243263"/>
            <a:ext cx="673898" cy="40005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E475A4-EF80-B316-D2F8-144000D59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757" y="3833543"/>
            <a:ext cx="4690004" cy="1476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022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274F-B45B-8C48-7EAF-970B41C6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4F824-D465-674E-43C5-60C9EF93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24FDD-7EDF-86C9-ED6B-EC5B0AAA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21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6E256C-C032-D5BB-AEB8-62A65C12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1272646"/>
            <a:ext cx="12176035" cy="5161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0E217B-8B8C-558C-A070-FCD11EAA27A6}"/>
              </a:ext>
            </a:extLst>
          </p:cNvPr>
          <p:cNvSpPr/>
          <p:nvPr/>
        </p:nvSpPr>
        <p:spPr>
          <a:xfrm>
            <a:off x="-1" y="35410"/>
            <a:ext cx="12251531" cy="1190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CALCULATION OF TOTAL POROSITY,WATER SATURATION &amp; VOLUME OF SHALE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148165-8155-BBC2-2936-4E9077788D5A}"/>
              </a:ext>
            </a:extLst>
          </p:cNvPr>
          <p:cNvSpPr/>
          <p:nvPr/>
        </p:nvSpPr>
        <p:spPr>
          <a:xfrm>
            <a:off x="3386138" y="1260992"/>
            <a:ext cx="2907506" cy="489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9EC90F-3061-3FD4-FE05-11F7AB8EE7BE}"/>
              </a:ext>
            </a:extLst>
          </p:cNvPr>
          <p:cNvSpPr/>
          <p:nvPr/>
        </p:nvSpPr>
        <p:spPr>
          <a:xfrm>
            <a:off x="6350793" y="1300988"/>
            <a:ext cx="3057526" cy="4484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EC8C1D-7905-1AF7-7524-25148849CA8C}"/>
              </a:ext>
            </a:extLst>
          </p:cNvPr>
          <p:cNvSpPr/>
          <p:nvPr/>
        </p:nvSpPr>
        <p:spPr>
          <a:xfrm>
            <a:off x="9408319" y="1260992"/>
            <a:ext cx="2593181" cy="5051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90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1AFC-DE17-E482-E82D-4D930206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1379F-41E0-3CBA-E778-B9FB1C030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E5858F6-A3E4-2512-0DC2-EC08F7FB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012147-36CC-7304-BA4C-83AA9AA3926A}"/>
              </a:ext>
            </a:extLst>
          </p:cNvPr>
          <p:cNvSpPr/>
          <p:nvPr/>
        </p:nvSpPr>
        <p:spPr>
          <a:xfrm>
            <a:off x="0" y="35410"/>
            <a:ext cx="12192000" cy="1190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STANDARD DEVIATION OF PARAMETERS OF RESERVOIR ZONE: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31B01-97A2-2233-8BDE-99C9712E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582"/>
            <a:ext cx="12192000" cy="488915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A54465A-FBE7-9407-2D2A-6D286E9215DC}"/>
              </a:ext>
            </a:extLst>
          </p:cNvPr>
          <p:cNvSpPr/>
          <p:nvPr/>
        </p:nvSpPr>
        <p:spPr>
          <a:xfrm>
            <a:off x="7529513" y="2828925"/>
            <a:ext cx="1909762" cy="6000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EFAFE2-439E-8FC5-14C7-3F8AA7745F35}"/>
              </a:ext>
            </a:extLst>
          </p:cNvPr>
          <p:cNvSpPr/>
          <p:nvPr/>
        </p:nvSpPr>
        <p:spPr>
          <a:xfrm>
            <a:off x="10129838" y="2828925"/>
            <a:ext cx="1771650" cy="6405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F88C30-572F-49E8-47C7-3B013A31D88D}"/>
              </a:ext>
            </a:extLst>
          </p:cNvPr>
          <p:cNvSpPr/>
          <p:nvPr/>
        </p:nvSpPr>
        <p:spPr>
          <a:xfrm>
            <a:off x="4521994" y="2828925"/>
            <a:ext cx="2071687" cy="6405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12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E731-C34E-12DB-7A3C-43A90900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6B9C4C5-FE3C-1348-A271-36B96F203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50271" cy="73891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3982D9-68A4-E0E7-F9DA-385C422C8AB0}"/>
              </a:ext>
            </a:extLst>
          </p:cNvPr>
          <p:cNvSpPr/>
          <p:nvPr/>
        </p:nvSpPr>
        <p:spPr>
          <a:xfrm>
            <a:off x="59984" y="57846"/>
            <a:ext cx="12132016" cy="10565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5364A-5322-8053-85E3-21FC33022DE9}"/>
              </a:ext>
            </a:extLst>
          </p:cNvPr>
          <p:cNvSpPr txBox="1"/>
          <p:nvPr/>
        </p:nvSpPr>
        <p:spPr>
          <a:xfrm>
            <a:off x="309282" y="1459006"/>
            <a:ext cx="11685494" cy="556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Richard M. Bateman - Openhole Log Analysis and Formation Evaluation-Society of Petroleum Engineers (2012)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2222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Fundamentals of Well Log Interpretation - O'Serra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Scintillation counter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Wikipedia</a:t>
            </a:r>
            <a:endParaRPr lang="en-IN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22. Scintillation Detector — Modern Lab Experiments documentation (fiu.edu)</a:t>
            </a:r>
            <a:endParaRPr lang="en-US" b="1" i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https://www.britannica.com/science/Berriasian-Stage</a:t>
            </a:r>
            <a:endParaRPr lang="en-US" b="1" dirty="0">
              <a:solidFill>
                <a:srgbClr val="2222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https://www.britannica.com/science/Berriasian-Stage</a:t>
            </a:r>
            <a:endParaRPr lang="en-US" b="1" i="0" dirty="0">
              <a:solidFill>
                <a:srgbClr val="2222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6328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3788-1163-65A6-7F65-4DFB6A7D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328081B-F41D-FBA8-5888-E36955D6F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6018" y="-89506"/>
            <a:ext cx="12378018" cy="7344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A6D8B-FAB1-4D2C-00FE-F628911E3115}"/>
              </a:ext>
            </a:extLst>
          </p:cNvPr>
          <p:cNvSpPr txBox="1"/>
          <p:nvPr/>
        </p:nvSpPr>
        <p:spPr>
          <a:xfrm>
            <a:off x="1512795" y="2020459"/>
            <a:ext cx="8511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3415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777C-CF5B-42D2-CA29-AC00B0389E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F117C-1F42-B10F-3420-06B4AEB5A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69FE9-A91B-67B7-CCDE-826401A3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8" y="17307"/>
            <a:ext cx="12126685" cy="6840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CE970-B4FA-DA98-EC88-3A2A38A4C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0" t="252" r="31958" b="-252"/>
          <a:stretch/>
        </p:blipFill>
        <p:spPr>
          <a:xfrm>
            <a:off x="65314" y="8653"/>
            <a:ext cx="3207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8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5ED4-4524-5FBE-62CD-31CE606D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28A43-6EB0-D2CD-2696-31AFCF5E8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B3A6-780F-144B-2A8D-F1CEEA57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37038-3316-A4D4-75F0-511BE401D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0977"/>
            <a:ext cx="5236918" cy="35359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3647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87BE-5D99-C9CD-54A3-5F870E5C4A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A3C0F-6122-A774-28AF-4A7B7A0D3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165C1-B290-3883-9F87-6C76788D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481" y="41310"/>
            <a:ext cx="12830481" cy="7225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7E29B-3B8E-B6BC-0F46-A6BCAD6A261F}"/>
              </a:ext>
            </a:extLst>
          </p:cNvPr>
          <p:cNvSpPr txBox="1"/>
          <p:nvPr/>
        </p:nvSpPr>
        <p:spPr>
          <a:xfrm>
            <a:off x="4376057" y="173536"/>
            <a:ext cx="570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GAMMA RAY TOOL DESIGN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E3A6FC-7336-C147-183D-03FE054885DD}"/>
              </a:ext>
            </a:extLst>
          </p:cNvPr>
          <p:cNvSpPr/>
          <p:nvPr/>
        </p:nvSpPr>
        <p:spPr>
          <a:xfrm>
            <a:off x="-191152" y="18756"/>
            <a:ext cx="12223274" cy="7762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Gamma Ray Tool Instrumentation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D8D49-81F4-F199-9357-03B19726959E}"/>
              </a:ext>
            </a:extLst>
          </p:cNvPr>
          <p:cNvSpPr txBox="1"/>
          <p:nvPr/>
        </p:nvSpPr>
        <p:spPr>
          <a:xfrm flipH="1">
            <a:off x="-92666" y="804834"/>
            <a:ext cx="656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GAMMA RAY TOOL COMPONENTS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F1660A-7641-92D3-8C69-9877EF168A52}"/>
              </a:ext>
            </a:extLst>
          </p:cNvPr>
          <p:cNvSpPr/>
          <p:nvPr/>
        </p:nvSpPr>
        <p:spPr>
          <a:xfrm>
            <a:off x="1478280" y="289351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26BECF-75F8-FC5D-899F-95120D76A1D8}"/>
              </a:ext>
            </a:extLst>
          </p:cNvPr>
          <p:cNvSpPr/>
          <p:nvPr/>
        </p:nvSpPr>
        <p:spPr>
          <a:xfrm>
            <a:off x="0" y="4673664"/>
            <a:ext cx="5524655" cy="362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ELECTRONICS AND DATA ACQUISITION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7EC43C-8143-3698-6553-D95640DE2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703526" y="-381845"/>
            <a:ext cx="2477635" cy="6642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1693C-3CAC-5446-E772-20E3E3E99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0028" y="5034053"/>
            <a:ext cx="6813726" cy="1358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38368F-C405-A492-39A8-62368381BB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9" t="9272" r="9769" b="6330"/>
          <a:stretch/>
        </p:blipFill>
        <p:spPr>
          <a:xfrm>
            <a:off x="7664938" y="989500"/>
            <a:ext cx="4475830" cy="54379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9C0EC4-7230-DF53-154B-07F95E178A59}"/>
              </a:ext>
            </a:extLst>
          </p:cNvPr>
          <p:cNvSpPr/>
          <p:nvPr/>
        </p:nvSpPr>
        <p:spPr>
          <a:xfrm>
            <a:off x="9761474" y="1212031"/>
            <a:ext cx="1842248" cy="3108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Gamma Ray Tool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D28A293-87B4-1E65-EE68-E8D037D0FD55}"/>
              </a:ext>
            </a:extLst>
          </p:cNvPr>
          <p:cNvSpPr/>
          <p:nvPr/>
        </p:nvSpPr>
        <p:spPr>
          <a:xfrm>
            <a:off x="10287000" y="1522855"/>
            <a:ext cx="67235" cy="338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5D926A-7621-5B2C-B106-25D6C70823FB}"/>
              </a:ext>
            </a:extLst>
          </p:cNvPr>
          <p:cNvSpPr/>
          <p:nvPr/>
        </p:nvSpPr>
        <p:spPr>
          <a:xfrm>
            <a:off x="0" y="1320052"/>
            <a:ext cx="7488507" cy="362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NUCLEAR RADIATION DETECTOR : Scintillation Counter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2F14F5E-B9F2-1C35-937E-6F48B4DB8BD6}"/>
              </a:ext>
            </a:extLst>
          </p:cNvPr>
          <p:cNvSpPr/>
          <p:nvPr/>
        </p:nvSpPr>
        <p:spPr>
          <a:xfrm>
            <a:off x="2118360" y="4205368"/>
            <a:ext cx="253999" cy="3877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2F51D2-01DE-1372-36FB-5BDF9633F8D6}"/>
              </a:ext>
            </a:extLst>
          </p:cNvPr>
          <p:cNvSpPr txBox="1"/>
          <p:nvPr/>
        </p:nvSpPr>
        <p:spPr>
          <a:xfrm>
            <a:off x="5920485" y="1651572"/>
            <a:ext cx="183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Söhne"/>
              </a:rPr>
              <a:t>Preferred gamma detector </a:t>
            </a:r>
            <a:r>
              <a:rPr lang="en-US" sz="1600" b="1" dirty="0">
                <a:latin typeface="Söhne"/>
              </a:rPr>
              <a:t>: </a:t>
            </a:r>
            <a:r>
              <a:rPr lang="en-US" sz="1600" b="1" i="0" dirty="0">
                <a:effectLst/>
                <a:latin typeface="Söhne"/>
              </a:rPr>
              <a:t>Scintillation counter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Söhne"/>
              </a:rPr>
              <a:t>H</a:t>
            </a:r>
            <a:r>
              <a:rPr lang="en-US" sz="1600" b="0" i="0" dirty="0">
                <a:effectLst/>
                <a:latin typeface="Söhne"/>
              </a:rPr>
              <a:t>igh sensitivity, robustness, Economic, and ease of use in the </a:t>
            </a:r>
            <a:r>
              <a:rPr lang="en-IN" sz="1600" b="0" i="0" dirty="0">
                <a:effectLst/>
                <a:latin typeface="Söhne"/>
              </a:rPr>
              <a:t>harsh</a:t>
            </a:r>
            <a:r>
              <a:rPr lang="en-IN" sz="1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N" sz="1600" b="0" i="0" dirty="0">
                <a:effectLst/>
                <a:latin typeface="Söhne"/>
              </a:rPr>
              <a:t>environments.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05844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20AA-4D45-8509-859F-5FB3BD1A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39FC8-431C-01B5-9E3D-22EF117DB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0341"/>
            <a:ext cx="12192000" cy="704244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0EA0DC-0DDA-56A6-1D87-CE231913D4E7}"/>
              </a:ext>
            </a:extLst>
          </p:cNvPr>
          <p:cNvSpPr/>
          <p:nvPr/>
        </p:nvSpPr>
        <p:spPr>
          <a:xfrm>
            <a:off x="2144335" y="47242"/>
            <a:ext cx="7644946" cy="8853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OF SCINTILLATION COUNTER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C1A3F-1027-8C3F-91EE-2C592A9D1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1" y="1161288"/>
            <a:ext cx="7303008" cy="45354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FDEB33-93F7-05EB-33F1-BA08AB7EE233}"/>
              </a:ext>
            </a:extLst>
          </p:cNvPr>
          <p:cNvSpPr/>
          <p:nvPr/>
        </p:nvSpPr>
        <p:spPr>
          <a:xfrm>
            <a:off x="7869163" y="1009796"/>
            <a:ext cx="3154438" cy="20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SCINTILLATION MEDIUM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D55CE4-A1C7-D321-F825-40DAF4D99CA9}"/>
              </a:ext>
            </a:extLst>
          </p:cNvPr>
          <p:cNvSpPr/>
          <p:nvPr/>
        </p:nvSpPr>
        <p:spPr>
          <a:xfrm>
            <a:off x="7965922" y="2054176"/>
            <a:ext cx="3205238" cy="18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PHOTO CATHODE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7600A3-53DF-0AB2-E719-334FC2C32DFB}"/>
              </a:ext>
            </a:extLst>
          </p:cNvPr>
          <p:cNvSpPr/>
          <p:nvPr/>
        </p:nvSpPr>
        <p:spPr>
          <a:xfrm>
            <a:off x="7951839" y="3066920"/>
            <a:ext cx="3139925" cy="170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PHOTO MULTIPLIER  TUBE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35DEAC-2562-A6A2-CDF8-50E68EA03284}"/>
              </a:ext>
            </a:extLst>
          </p:cNvPr>
          <p:cNvSpPr/>
          <p:nvPr/>
        </p:nvSpPr>
        <p:spPr>
          <a:xfrm>
            <a:off x="7925754" y="4480029"/>
            <a:ext cx="3364291" cy="170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DIGITAL PULSE COUNTER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C61C5-E582-8A7F-AAC1-69DD20FFC275}"/>
              </a:ext>
            </a:extLst>
          </p:cNvPr>
          <p:cNvSpPr txBox="1"/>
          <p:nvPr/>
        </p:nvSpPr>
        <p:spPr>
          <a:xfrm>
            <a:off x="7869162" y="1216141"/>
            <a:ext cx="426681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i="0" dirty="0">
                <a:effectLst/>
                <a:latin typeface="Söhne"/>
              </a:rPr>
              <a:t>NaI(Tl) crystal as scintillation material.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0" i="0" dirty="0">
                <a:effectLst/>
                <a:latin typeface="Söhne"/>
              </a:rPr>
              <a:t>high light output efficiency, high spectral resolution,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1400" b="0" i="0" dirty="0">
                <a:effectLst/>
                <a:latin typeface="Söhne"/>
              </a:rPr>
              <a:t>and high gamma ray absorption properties.</a:t>
            </a:r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38232-1D62-1A86-5A9A-D8D9078E71AA}"/>
              </a:ext>
            </a:extLst>
          </p:cNvPr>
          <p:cNvSpPr txBox="1"/>
          <p:nvPr/>
        </p:nvSpPr>
        <p:spPr>
          <a:xfrm>
            <a:off x="7922710" y="2294617"/>
            <a:ext cx="4075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/>
              <a:t>Cs or Sb as photo cathode.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0" i="0" dirty="0">
                <a:effectLst/>
                <a:latin typeface="Söhne"/>
              </a:rPr>
              <a:t>low work function, high sensitivity, and broad spectral response.</a:t>
            </a: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E1F1E-56C0-0E80-4A17-F231578CF390}"/>
              </a:ext>
            </a:extLst>
          </p:cNvPr>
          <p:cNvSpPr txBox="1"/>
          <p:nvPr/>
        </p:nvSpPr>
        <p:spPr>
          <a:xfrm>
            <a:off x="7936772" y="3217222"/>
            <a:ext cx="31399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/>
              <a:t>Dynodes : Au or Cu , coated with metal oxide (electron multiplier material).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Söhne"/>
              </a:rPr>
              <a:t>H</a:t>
            </a:r>
            <a:r>
              <a:rPr lang="en-US" sz="1400" b="0" i="0" dirty="0">
                <a:effectLst/>
                <a:latin typeface="Söhne"/>
              </a:rPr>
              <a:t>igh secondary electron emission &amp; good stability.</a:t>
            </a:r>
            <a:endParaRPr lang="en-I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57006E-5388-90E5-F60B-2CA3F47665D3}"/>
              </a:ext>
            </a:extLst>
          </p:cNvPr>
          <p:cNvSpPr txBox="1"/>
          <p:nvPr/>
        </p:nvSpPr>
        <p:spPr>
          <a:xfrm>
            <a:off x="7951839" y="5044833"/>
            <a:ext cx="3364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400" dirty="0"/>
              <a:t>Ability to handle good count rate. without saturating the data.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400" dirty="0"/>
              <a:t>Wide dynamic range.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400" dirty="0"/>
              <a:t>Higher resolution.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C439E1-3150-CE4B-B295-A51D0E7DC7AA}"/>
              </a:ext>
            </a:extLst>
          </p:cNvPr>
          <p:cNvSpPr/>
          <p:nvPr/>
        </p:nvSpPr>
        <p:spPr>
          <a:xfrm>
            <a:off x="8061477" y="4823256"/>
            <a:ext cx="3292323" cy="17054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</a:rPr>
              <a:t>Multi Channel Analyzer(MCA)</a:t>
            </a:r>
          </a:p>
        </p:txBody>
      </p:sp>
    </p:spTree>
    <p:extLst>
      <p:ext uri="{BB962C8B-B14F-4D97-AF65-F5344CB8AC3E}">
        <p14:creationId xmlns:p14="http://schemas.microsoft.com/office/powerpoint/2010/main" val="186266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E62F-211A-2C9C-BB2F-2ED1821D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D44E81-6691-E19B-4EC4-7EFD4522A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56"/>
            <a:ext cx="12192000" cy="7322435"/>
          </a:xfrm>
          <a:solidFill>
            <a:schemeClr val="accent1">
              <a:lumMod val="75000"/>
            </a:schemeClr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0F803D-CB91-9B43-3966-0D1D854C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45" y="913890"/>
            <a:ext cx="3253771" cy="5165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13D8D8-EAE8-1B50-3236-FCA0EA36A99D}"/>
              </a:ext>
            </a:extLst>
          </p:cNvPr>
          <p:cNvSpPr/>
          <p:nvPr/>
        </p:nvSpPr>
        <p:spPr>
          <a:xfrm>
            <a:off x="6726" y="29562"/>
            <a:ext cx="12137231" cy="812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CONTROL &amp; MARKING OBVIOUS OUTLIERS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B554757-0AA4-F7D3-98BC-5B296E50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35" y="1015489"/>
            <a:ext cx="1700613" cy="4992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6D82DA4-F6B3-CDA3-A65B-05947885FDF6}"/>
              </a:ext>
            </a:extLst>
          </p:cNvPr>
          <p:cNvSpPr/>
          <p:nvPr/>
        </p:nvSpPr>
        <p:spPr>
          <a:xfrm>
            <a:off x="2249714" y="1770743"/>
            <a:ext cx="377372" cy="2855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DA8A23-3F9A-8FCF-3622-856F73CEE56A}"/>
              </a:ext>
            </a:extLst>
          </p:cNvPr>
          <p:cNvSpPr/>
          <p:nvPr/>
        </p:nvSpPr>
        <p:spPr>
          <a:xfrm>
            <a:off x="2196096" y="3272971"/>
            <a:ext cx="481790" cy="2177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53A202-DC4D-587F-80DD-CE21EDCA093E}"/>
              </a:ext>
            </a:extLst>
          </p:cNvPr>
          <p:cNvSpPr/>
          <p:nvPr/>
        </p:nvSpPr>
        <p:spPr>
          <a:xfrm>
            <a:off x="2249714" y="4064000"/>
            <a:ext cx="48179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A4B50F-38E3-400A-01EB-6D3BB53C4325}"/>
              </a:ext>
            </a:extLst>
          </p:cNvPr>
          <p:cNvSpPr/>
          <p:nvPr/>
        </p:nvSpPr>
        <p:spPr>
          <a:xfrm>
            <a:off x="2307771" y="2329543"/>
            <a:ext cx="370115" cy="3000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F3B37-217B-E7C3-2ECA-67BCCAE9E38C}"/>
              </a:ext>
            </a:extLst>
          </p:cNvPr>
          <p:cNvSpPr/>
          <p:nvPr/>
        </p:nvSpPr>
        <p:spPr>
          <a:xfrm>
            <a:off x="3918857" y="2329543"/>
            <a:ext cx="537029" cy="2322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F25E40-3C8D-F459-359D-EDD51CB7B7D5}"/>
              </a:ext>
            </a:extLst>
          </p:cNvPr>
          <p:cNvSpPr/>
          <p:nvPr/>
        </p:nvSpPr>
        <p:spPr>
          <a:xfrm>
            <a:off x="3918857" y="3200626"/>
            <a:ext cx="464459" cy="2900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0BCDAB-BBBC-E397-4DA0-BAE0A71B74B5}"/>
              </a:ext>
            </a:extLst>
          </p:cNvPr>
          <p:cNvSpPr/>
          <p:nvPr/>
        </p:nvSpPr>
        <p:spPr>
          <a:xfrm>
            <a:off x="3873138" y="4018281"/>
            <a:ext cx="537029" cy="277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A4E8CC-E20D-8A69-5D12-F240A14D1478}"/>
              </a:ext>
            </a:extLst>
          </p:cNvPr>
          <p:cNvSpPr/>
          <p:nvPr/>
        </p:nvSpPr>
        <p:spPr>
          <a:xfrm>
            <a:off x="7932057" y="1400629"/>
            <a:ext cx="899886" cy="464457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01240A-2F84-43CD-24A1-8726D8EFE5DB}"/>
              </a:ext>
            </a:extLst>
          </p:cNvPr>
          <p:cNvSpPr/>
          <p:nvPr/>
        </p:nvSpPr>
        <p:spPr>
          <a:xfrm>
            <a:off x="8075727" y="2185903"/>
            <a:ext cx="899886" cy="4644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805936-0806-CA7C-B23B-9DE963238A23}"/>
              </a:ext>
            </a:extLst>
          </p:cNvPr>
          <p:cNvSpPr/>
          <p:nvPr/>
        </p:nvSpPr>
        <p:spPr>
          <a:xfrm>
            <a:off x="7982857" y="3592286"/>
            <a:ext cx="992756" cy="4259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04EF59-8FB0-2DB2-EAC0-94732CBDE8D0}"/>
              </a:ext>
            </a:extLst>
          </p:cNvPr>
          <p:cNvSpPr/>
          <p:nvPr/>
        </p:nvSpPr>
        <p:spPr>
          <a:xfrm>
            <a:off x="7982857" y="4551958"/>
            <a:ext cx="899886" cy="5570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115EAC-BF13-C1BE-F58D-BF8CADD2C7D4}"/>
              </a:ext>
            </a:extLst>
          </p:cNvPr>
          <p:cNvSpPr/>
          <p:nvPr/>
        </p:nvSpPr>
        <p:spPr>
          <a:xfrm>
            <a:off x="3185886" y="2185903"/>
            <a:ext cx="473436" cy="375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FFB43D-3D7A-D62E-DE96-6B47D08E4DA3}"/>
              </a:ext>
            </a:extLst>
          </p:cNvPr>
          <p:cNvSpPr/>
          <p:nvPr/>
        </p:nvSpPr>
        <p:spPr>
          <a:xfrm>
            <a:off x="3113316" y="4551958"/>
            <a:ext cx="546006" cy="375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C62DD0-14F1-41B9-0956-C8010F64528F}"/>
              </a:ext>
            </a:extLst>
          </p:cNvPr>
          <p:cNvSpPr/>
          <p:nvPr/>
        </p:nvSpPr>
        <p:spPr>
          <a:xfrm>
            <a:off x="1524000" y="3708400"/>
            <a:ext cx="457200" cy="277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C5395E-8586-3FEA-C063-1A7548F90B4F}"/>
              </a:ext>
            </a:extLst>
          </p:cNvPr>
          <p:cNvCxnSpPr/>
          <p:nvPr/>
        </p:nvCxnSpPr>
        <p:spPr>
          <a:xfrm flipV="1">
            <a:off x="2677886" y="1865086"/>
            <a:ext cx="2351314" cy="80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5B0036-B79A-CE6F-9D17-AD972EA24194}"/>
              </a:ext>
            </a:extLst>
          </p:cNvPr>
          <p:cNvCxnSpPr/>
          <p:nvPr/>
        </p:nvCxnSpPr>
        <p:spPr>
          <a:xfrm flipV="1">
            <a:off x="2677886" y="2185903"/>
            <a:ext cx="2198914" cy="245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0BFCE7-3AF7-EA4B-1902-515789A0FF6D}"/>
              </a:ext>
            </a:extLst>
          </p:cNvPr>
          <p:cNvCxnSpPr/>
          <p:nvPr/>
        </p:nvCxnSpPr>
        <p:spPr>
          <a:xfrm flipV="1">
            <a:off x="2627086" y="2481943"/>
            <a:ext cx="2249714" cy="947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789F9B-ED69-CE92-918C-B987C51E8918}"/>
              </a:ext>
            </a:extLst>
          </p:cNvPr>
          <p:cNvCxnSpPr/>
          <p:nvPr/>
        </p:nvCxnSpPr>
        <p:spPr>
          <a:xfrm flipV="1">
            <a:off x="2677886" y="2813646"/>
            <a:ext cx="2198914" cy="1398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FAC787-5DE9-CC7B-250A-212564EA5F61}"/>
              </a:ext>
            </a:extLst>
          </p:cNvPr>
          <p:cNvCxnSpPr/>
          <p:nvPr/>
        </p:nvCxnSpPr>
        <p:spPr>
          <a:xfrm flipV="1">
            <a:off x="1936561" y="2629638"/>
            <a:ext cx="2895077" cy="1206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84A3A9-E7F5-125D-0812-8EF6F429D727}"/>
              </a:ext>
            </a:extLst>
          </p:cNvPr>
          <p:cNvCxnSpPr/>
          <p:nvPr/>
        </p:nvCxnSpPr>
        <p:spPr>
          <a:xfrm flipV="1">
            <a:off x="4358202" y="2331647"/>
            <a:ext cx="566306" cy="106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58A6E1-8C74-37E1-ACE6-6535C46C0CC9}"/>
              </a:ext>
            </a:extLst>
          </p:cNvPr>
          <p:cNvCxnSpPr>
            <a:stCxn id="16" idx="7"/>
          </p:cNvCxnSpPr>
          <p:nvPr/>
        </p:nvCxnSpPr>
        <p:spPr>
          <a:xfrm flipV="1">
            <a:off x="4331521" y="3011714"/>
            <a:ext cx="697679" cy="1047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6B14C6-95BC-626A-5E29-8136761DB4B8}"/>
              </a:ext>
            </a:extLst>
          </p:cNvPr>
          <p:cNvCxnSpPr/>
          <p:nvPr/>
        </p:nvCxnSpPr>
        <p:spPr>
          <a:xfrm flipH="1">
            <a:off x="6741886" y="1690688"/>
            <a:ext cx="1240971" cy="8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3D784F1-4BFC-7957-C8A3-F76F79C78EC0}"/>
              </a:ext>
            </a:extLst>
          </p:cNvPr>
          <p:cNvSpPr/>
          <p:nvPr/>
        </p:nvSpPr>
        <p:spPr>
          <a:xfrm>
            <a:off x="4898569" y="1589313"/>
            <a:ext cx="2062651" cy="172719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FCC5A53-4163-BBAB-7B5E-856C7EB40AE2}"/>
              </a:ext>
            </a:extLst>
          </p:cNvPr>
          <p:cNvCxnSpPr>
            <a:stCxn id="19" idx="2"/>
          </p:cNvCxnSpPr>
          <p:nvPr/>
        </p:nvCxnSpPr>
        <p:spPr>
          <a:xfrm flipH="1" flipV="1">
            <a:off x="6916306" y="2813646"/>
            <a:ext cx="1066551" cy="99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3581460-CA42-4851-7C03-141297D97C28}"/>
              </a:ext>
            </a:extLst>
          </p:cNvPr>
          <p:cNvCxnSpPr/>
          <p:nvPr/>
        </p:nvCxnSpPr>
        <p:spPr>
          <a:xfrm flipH="1" flipV="1">
            <a:off x="6604000" y="3084286"/>
            <a:ext cx="1471727" cy="172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3CEBFE-C756-0268-72D6-B500567F54AC}"/>
              </a:ext>
            </a:extLst>
          </p:cNvPr>
          <p:cNvSpPr txBox="1"/>
          <p:nvPr/>
        </p:nvSpPr>
        <p:spPr>
          <a:xfrm>
            <a:off x="5270983" y="2022676"/>
            <a:ext cx="1290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Marking Outliers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717901-A271-CE6C-C88D-75C9AC806C97}"/>
              </a:ext>
            </a:extLst>
          </p:cNvPr>
          <p:cNvSpPr/>
          <p:nvPr/>
        </p:nvSpPr>
        <p:spPr>
          <a:xfrm>
            <a:off x="9614647" y="2022676"/>
            <a:ext cx="2427194" cy="25292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5AD70-9440-EC78-C8D1-5FA6E7F9215C}"/>
              </a:ext>
            </a:extLst>
          </p:cNvPr>
          <p:cNvSpPr txBox="1"/>
          <p:nvPr/>
        </p:nvSpPr>
        <p:spPr>
          <a:xfrm>
            <a:off x="9776012" y="2198594"/>
            <a:ext cx="21044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Bit Size = 8.5 inch.</a:t>
            </a:r>
          </a:p>
          <a:p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borehole will be called bad borehole if the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Calliper size is 2 inch greater then the bit size.</a:t>
            </a:r>
          </a:p>
        </p:txBody>
      </p:sp>
    </p:spTree>
    <p:extLst>
      <p:ext uri="{BB962C8B-B14F-4D97-AF65-F5344CB8AC3E}">
        <p14:creationId xmlns:p14="http://schemas.microsoft.com/office/powerpoint/2010/main" val="358944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C1E9-8072-057B-9C7A-FE5C5CD7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971F2E-6C27-808B-0664-A46793484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3293" y="0"/>
            <a:ext cx="12527352" cy="72614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913110-3E41-B65B-08CE-C0C7479158CA}"/>
              </a:ext>
            </a:extLst>
          </p:cNvPr>
          <p:cNvSpPr/>
          <p:nvPr/>
        </p:nvSpPr>
        <p:spPr>
          <a:xfrm>
            <a:off x="-107582" y="29562"/>
            <a:ext cx="12330953" cy="812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CONTROL &amp; MARKING OBVIOUS OUTLIERS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50BF66-35D4-F7A1-FAA0-2871A0AD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059" y="871924"/>
            <a:ext cx="5854835" cy="4170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95530-9744-5B58-F1DA-1DF1701F1150}"/>
              </a:ext>
            </a:extLst>
          </p:cNvPr>
          <p:cNvSpPr txBox="1"/>
          <p:nvPr/>
        </p:nvSpPr>
        <p:spPr>
          <a:xfrm>
            <a:off x="279268" y="5291417"/>
            <a:ext cx="515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 Plots of Brewster Member Formation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F5497B-A600-6C07-B009-91547A29AE04}"/>
              </a:ext>
            </a:extLst>
          </p:cNvPr>
          <p:cNvSpPr/>
          <p:nvPr/>
        </p:nvSpPr>
        <p:spPr>
          <a:xfrm>
            <a:off x="279268" y="5365376"/>
            <a:ext cx="4729761" cy="2953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2DBAD-4467-44E7-6506-F1331770D238}"/>
              </a:ext>
            </a:extLst>
          </p:cNvPr>
          <p:cNvSpPr txBox="1"/>
          <p:nvPr/>
        </p:nvSpPr>
        <p:spPr>
          <a:xfrm>
            <a:off x="6096000" y="1177925"/>
            <a:ext cx="5771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the Histogram of Density plot(RHOB), some outliers are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the Histogram of Neutron Porosity plot(NPHI), some outliers are detected.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7FF66-A8A1-77E8-D99E-425110ED64AD}"/>
              </a:ext>
            </a:extLst>
          </p:cNvPr>
          <p:cNvSpPr/>
          <p:nvPr/>
        </p:nvSpPr>
        <p:spPr>
          <a:xfrm>
            <a:off x="6096000" y="981635"/>
            <a:ext cx="5367618" cy="1660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6D23-2B5F-FF88-E901-CA77E27F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752CB9-51AE-6386-C725-6F0EA7AB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985" y="-71613"/>
            <a:ext cx="12366700" cy="7487666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A2ACBB-49E9-E093-D9E5-0F9409BE9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0" y="943536"/>
            <a:ext cx="4185597" cy="257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3C8A04-1A51-E367-D9DD-0221CC64A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06" y="3523129"/>
            <a:ext cx="3618171" cy="215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61F653-169E-3F1D-2E4C-3EE9E5F4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12" y="943536"/>
            <a:ext cx="3485903" cy="215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403227-06FE-FCC4-3556-18AB5108D4B4}"/>
              </a:ext>
            </a:extLst>
          </p:cNvPr>
          <p:cNvSpPr/>
          <p:nvPr/>
        </p:nvSpPr>
        <p:spPr>
          <a:xfrm>
            <a:off x="-26894" y="29562"/>
            <a:ext cx="12137231" cy="812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CONTROL &amp; MARKING OBVIOUS OUTLIERS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2CC6F0-BC74-6C10-8284-91671045E679}"/>
              </a:ext>
            </a:extLst>
          </p:cNvPr>
          <p:cNvSpPr/>
          <p:nvPr/>
        </p:nvSpPr>
        <p:spPr>
          <a:xfrm>
            <a:off x="2595282" y="1042147"/>
            <a:ext cx="2064124" cy="10421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106468-1FED-74F0-A3FC-ABCD5F4DE507}"/>
              </a:ext>
            </a:extLst>
          </p:cNvPr>
          <p:cNvSpPr/>
          <p:nvPr/>
        </p:nvSpPr>
        <p:spPr>
          <a:xfrm>
            <a:off x="10865224" y="1177925"/>
            <a:ext cx="1252817" cy="10139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DAFED1-BE9B-095A-0011-904DE9B6D978}"/>
              </a:ext>
            </a:extLst>
          </p:cNvPr>
          <p:cNvSpPr/>
          <p:nvPr/>
        </p:nvSpPr>
        <p:spPr>
          <a:xfrm>
            <a:off x="6985746" y="3798794"/>
            <a:ext cx="1707777" cy="1325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C6025-B28F-60F4-9FB2-14B468ED5796}"/>
              </a:ext>
            </a:extLst>
          </p:cNvPr>
          <p:cNvSpPr/>
          <p:nvPr/>
        </p:nvSpPr>
        <p:spPr>
          <a:xfrm>
            <a:off x="5520018" y="1243853"/>
            <a:ext cx="2064124" cy="71941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46990D-16CB-8E1F-ACC0-B7B6A9470C55}"/>
              </a:ext>
            </a:extLst>
          </p:cNvPr>
          <p:cNvCxnSpPr/>
          <p:nvPr/>
        </p:nvCxnSpPr>
        <p:spPr>
          <a:xfrm flipV="1">
            <a:off x="4558553" y="1768288"/>
            <a:ext cx="934571" cy="76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8FF706-269B-B1CE-C521-F63FC1C6CDC7}"/>
              </a:ext>
            </a:extLst>
          </p:cNvPr>
          <p:cNvCxnSpPr/>
          <p:nvPr/>
        </p:nvCxnSpPr>
        <p:spPr>
          <a:xfrm flipH="1" flipV="1">
            <a:off x="6925235" y="2084294"/>
            <a:ext cx="726141" cy="165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61E0F5-BE12-5B67-0966-95D5D9D392D0}"/>
              </a:ext>
            </a:extLst>
          </p:cNvPr>
          <p:cNvCxnSpPr/>
          <p:nvPr/>
        </p:nvCxnSpPr>
        <p:spPr>
          <a:xfrm flipH="1" flipV="1">
            <a:off x="7651376" y="1684898"/>
            <a:ext cx="3281083" cy="27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8582F5-DC46-50FD-B8B1-CCD8A73B5446}"/>
              </a:ext>
            </a:extLst>
          </p:cNvPr>
          <p:cNvSpPr/>
          <p:nvPr/>
        </p:nvSpPr>
        <p:spPr>
          <a:xfrm>
            <a:off x="497541" y="3892924"/>
            <a:ext cx="2413747" cy="1311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4DF08-D646-C6FB-5290-A20CE7FD3985}"/>
              </a:ext>
            </a:extLst>
          </p:cNvPr>
          <p:cNvSpPr txBox="1"/>
          <p:nvPr/>
        </p:nvSpPr>
        <p:spPr>
          <a:xfrm>
            <a:off x="739588" y="4128247"/>
            <a:ext cx="193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PairPlots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304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5001-5960-A802-7D82-EAF97C4D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3EC48D-AA98-3F95-0B21-992949543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9586" y="743154"/>
            <a:ext cx="12254885" cy="690065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DAD2C5-5E46-B974-CF5A-FE800DA8EBD9}"/>
              </a:ext>
            </a:extLst>
          </p:cNvPr>
          <p:cNvSpPr/>
          <p:nvPr/>
        </p:nvSpPr>
        <p:spPr>
          <a:xfrm>
            <a:off x="0" y="13018"/>
            <a:ext cx="12254884" cy="11620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CALCULATION OF TOTAL POROSITY AND IDENTIFYING HIGHEST POROSITY ZONE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8F42E1-9A44-A5A1-D862-5423C1F95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43" y="1292684"/>
            <a:ext cx="3086757" cy="54002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CBDA2C-4966-6CFD-7CAE-02B9A21A9322}"/>
              </a:ext>
            </a:extLst>
          </p:cNvPr>
          <p:cNvCxnSpPr/>
          <p:nvPr/>
        </p:nvCxnSpPr>
        <p:spPr>
          <a:xfrm>
            <a:off x="9980067" y="5977051"/>
            <a:ext cx="51099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77DE93-07E0-EE25-1020-E61E15B4332C}"/>
              </a:ext>
            </a:extLst>
          </p:cNvPr>
          <p:cNvSpPr txBox="1"/>
          <p:nvPr/>
        </p:nvSpPr>
        <p:spPr>
          <a:xfrm>
            <a:off x="0" y="1349829"/>
            <a:ext cx="8592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first, we detected the gas bearing zones by comparing different 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Then, we calculated density porosity using the formula given below: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EA26EF-A87E-5BDC-A830-724B69D93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05" b="7467"/>
          <a:stretch/>
        </p:blipFill>
        <p:spPr>
          <a:xfrm>
            <a:off x="1529783" y="2353851"/>
            <a:ext cx="4145303" cy="257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D74868-F8D6-DA0A-07E3-C16B886B967D}"/>
              </a:ext>
            </a:extLst>
          </p:cNvPr>
          <p:cNvSpPr txBox="1"/>
          <p:nvPr/>
        </p:nvSpPr>
        <p:spPr>
          <a:xfrm>
            <a:off x="58058" y="5080000"/>
            <a:ext cx="840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Applied Gas Correction to the Density porosity.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5F50F5-230F-35EB-4567-7958268D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803" y="5687447"/>
            <a:ext cx="2902099" cy="36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32A48FA-433E-6DF4-BD6B-71C2B94FA2C5}"/>
              </a:ext>
            </a:extLst>
          </p:cNvPr>
          <p:cNvSpPr/>
          <p:nvPr/>
        </p:nvSpPr>
        <p:spPr>
          <a:xfrm>
            <a:off x="8965732" y="3352049"/>
            <a:ext cx="3271186" cy="107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0FA6AF-C1ED-C481-30C5-07377B66530C}"/>
              </a:ext>
            </a:extLst>
          </p:cNvPr>
          <p:cNvSpPr/>
          <p:nvPr/>
        </p:nvSpPr>
        <p:spPr>
          <a:xfrm>
            <a:off x="9169173" y="4468402"/>
            <a:ext cx="2986088" cy="6422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C5FD4A-0BA0-1954-0840-D30DCA3CECD3}"/>
              </a:ext>
            </a:extLst>
          </p:cNvPr>
          <p:cNvSpPr/>
          <p:nvPr/>
        </p:nvSpPr>
        <p:spPr>
          <a:xfrm>
            <a:off x="9143334" y="6209663"/>
            <a:ext cx="3086757" cy="2550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14D15-1CFF-A801-7822-24CD838A0500}"/>
              </a:ext>
            </a:extLst>
          </p:cNvPr>
          <p:cNvSpPr/>
          <p:nvPr/>
        </p:nvSpPr>
        <p:spPr>
          <a:xfrm>
            <a:off x="9154496" y="5304121"/>
            <a:ext cx="3100388" cy="2265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266701-11C5-B85C-0079-40099F5DBBCA}"/>
              </a:ext>
            </a:extLst>
          </p:cNvPr>
          <p:cNvCxnSpPr>
            <a:stCxn id="2050" idx="1"/>
          </p:cNvCxnSpPr>
          <p:nvPr/>
        </p:nvCxnSpPr>
        <p:spPr>
          <a:xfrm flipH="1">
            <a:off x="8365331" y="3992795"/>
            <a:ext cx="739912" cy="664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4C8D6-D754-654E-A911-88F8137F6CEF}"/>
              </a:ext>
            </a:extLst>
          </p:cNvPr>
          <p:cNvCxnSpPr/>
          <p:nvPr/>
        </p:nvCxnSpPr>
        <p:spPr>
          <a:xfrm flipH="1">
            <a:off x="8592458" y="4789546"/>
            <a:ext cx="637267" cy="1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01E01D-6859-C96A-5A0E-C0270718395D}"/>
              </a:ext>
            </a:extLst>
          </p:cNvPr>
          <p:cNvCxnSpPr/>
          <p:nvPr/>
        </p:nvCxnSpPr>
        <p:spPr>
          <a:xfrm flipH="1" flipV="1">
            <a:off x="8365331" y="5134429"/>
            <a:ext cx="828463" cy="302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161080-E664-72D3-C4A9-F4BAAE9FF3F3}"/>
              </a:ext>
            </a:extLst>
          </p:cNvPr>
          <p:cNvCxnSpPr>
            <a:cxnSpLocks/>
          </p:cNvCxnSpPr>
          <p:nvPr/>
        </p:nvCxnSpPr>
        <p:spPr>
          <a:xfrm flipH="1" flipV="1">
            <a:off x="8144984" y="5565316"/>
            <a:ext cx="977893" cy="812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9DFBE81-06AA-4792-0AC9-5D8D42B5B439}"/>
              </a:ext>
            </a:extLst>
          </p:cNvPr>
          <p:cNvSpPr/>
          <p:nvPr/>
        </p:nvSpPr>
        <p:spPr>
          <a:xfrm>
            <a:off x="6320456" y="4172386"/>
            <a:ext cx="1980945" cy="170692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3FD8E0-8E4A-94EE-2FEB-00822008CA74}"/>
              </a:ext>
            </a:extLst>
          </p:cNvPr>
          <p:cNvSpPr txBox="1"/>
          <p:nvPr/>
        </p:nvSpPr>
        <p:spPr>
          <a:xfrm>
            <a:off x="6478928" y="4264820"/>
            <a:ext cx="1652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Gas Bearing Zones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60A5DC-7CD4-9AD6-1102-BC26E2E54BBE}"/>
              </a:ext>
            </a:extLst>
          </p:cNvPr>
          <p:cNvSpPr/>
          <p:nvPr/>
        </p:nvSpPr>
        <p:spPr>
          <a:xfrm>
            <a:off x="6212541" y="2433918"/>
            <a:ext cx="2581835" cy="746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BA131-76E3-C1C5-02B5-7769357A966E}"/>
              </a:ext>
            </a:extLst>
          </p:cNvPr>
          <p:cNvSpPr txBox="1"/>
          <p:nvPr/>
        </p:nvSpPr>
        <p:spPr>
          <a:xfrm>
            <a:off x="6414998" y="2504944"/>
            <a:ext cx="227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Fluid Density=0.8 gm/cc</a:t>
            </a:r>
          </a:p>
        </p:txBody>
      </p:sp>
    </p:spTree>
    <p:extLst>
      <p:ext uri="{BB962C8B-B14F-4D97-AF65-F5344CB8AC3E}">
        <p14:creationId xmlns:p14="http://schemas.microsoft.com/office/powerpoint/2010/main" val="222492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541</Words>
  <Application>Microsoft Office PowerPoint</Application>
  <PresentationFormat>Widescreen</PresentationFormat>
  <Paragraphs>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Georgia</vt:lpstr>
      <vt:lpstr>Söhne</vt:lpstr>
      <vt:lpstr>Wingdings</vt:lpstr>
      <vt:lpstr>Office Theme</vt:lpstr>
      <vt:lpstr>   </vt:lpstr>
      <vt:lpstr>.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</dc:title>
  <dc:creator>RAVI TEJ</dc:creator>
  <cp:lastModifiedBy>RAVI TEJ</cp:lastModifiedBy>
  <cp:revision>15</cp:revision>
  <dcterms:created xsi:type="dcterms:W3CDTF">2023-04-21T14:22:43Z</dcterms:created>
  <dcterms:modified xsi:type="dcterms:W3CDTF">2023-04-22T04:30:35Z</dcterms:modified>
</cp:coreProperties>
</file>